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5"/>
  </p:notesMasterIdLst>
  <p:handoutMasterIdLst>
    <p:handoutMasterId r:id="rId16"/>
  </p:handoutMasterIdLst>
  <p:sldIdLst>
    <p:sldId id="1562" r:id="rId3"/>
    <p:sldId id="1563" r:id="rId4"/>
    <p:sldId id="1564" r:id="rId5"/>
    <p:sldId id="1565" r:id="rId6"/>
    <p:sldId id="1566" r:id="rId7"/>
    <p:sldId id="1567" r:id="rId8"/>
    <p:sldId id="1568" r:id="rId9"/>
    <p:sldId id="1569" r:id="rId10"/>
    <p:sldId id="1570" r:id="rId11"/>
    <p:sldId id="1571" r:id="rId12"/>
    <p:sldId id="1572" r:id="rId13"/>
    <p:sldId id="1573" r:id="rId1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BED56-7E21-C94D-8049-451270E8C32A}">
          <p14:sldIdLst>
            <p14:sldId id="1562"/>
            <p14:sldId id="1563"/>
          </p14:sldIdLst>
        </p14:section>
        <p14:section name="dev-environment" id="{3D9C80B2-EAAE-E24F-83D7-5970E147313E}">
          <p14:sldIdLst>
            <p14:sldId id="1564"/>
            <p14:sldId id="1565"/>
            <p14:sldId id="1566"/>
            <p14:sldId id="1567"/>
            <p14:sldId id="1568"/>
            <p14:sldId id="1569"/>
            <p14:sldId id="1570"/>
            <p14:sldId id="1571"/>
          </p14:sldIdLst>
        </p14:section>
        <p14:section name="outro" id="{E93196B6-EFE2-3242-B776-C77C0FCFFEF1}">
          <p14:sldIdLst>
            <p14:sldId id="1572"/>
            <p14:sldId id="15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8" autoAdjust="0"/>
    <p:restoredTop sz="91330" autoAdjust="0"/>
  </p:normalViewPr>
  <p:slideViewPr>
    <p:cSldViewPr snapToGrid="0">
      <p:cViewPr varScale="1">
        <p:scale>
          <a:sx n="79" d="100"/>
          <a:sy n="79" d="100"/>
        </p:scale>
        <p:origin x="490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2" d="100"/>
        <a:sy n="152" d="100"/>
      </p:scale>
      <p:origin x="0" y="-10411"/>
    </p:cViewPr>
  </p:sorterViewPr>
  <p:notesViewPr>
    <p:cSldViewPr snapToGrid="0" showGuides="1">
      <p:cViewPr>
        <p:scale>
          <a:sx n="66" d="100"/>
          <a:sy n="66" d="100"/>
        </p:scale>
        <p:origin x="4290" y="6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SharePoint Framework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12/15/2019 2:33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SharePoint Framework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12/15/2019 2:33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12/15/2019 2:33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57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12/15/2019 2:33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42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12/15/2019 2:33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8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12/15/2019 2:33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82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12/15/2019 2:33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7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12/15/2019 2:33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98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generated with very high confidence">
            <a:extLst>
              <a:ext uri="{FF2B5EF4-FFF2-40B4-BE49-F238E27FC236}">
                <a16:creationId xmlns="" xmlns:a16="http://schemas.microsoft.com/office/drawing/2014/main" id="{070E6202-7CD5-4BB1-8AE7-46D9B3803A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1AE396F-8D3A-450C-ACA2-DBB85827059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person, table&#10;&#10;Description generated with very high confidence">
            <a:extLst>
              <a:ext uri="{FF2B5EF4-FFF2-40B4-BE49-F238E27FC236}">
                <a16:creationId xmlns="" xmlns:a16="http://schemas.microsoft.com/office/drawing/2014/main" id="{B8A2D951-EDA6-4EFB-9752-5BDDC09A6E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35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4400" y="633600"/>
            <a:ext cx="115752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4400" y="1178952"/>
            <a:ext cx="11575200" cy="265844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34652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400"/>
            </a:lvl2pPr>
            <a:lvl3pPr marL="228600" indent="0">
              <a:buNone/>
              <a:defRPr sz="1200"/>
            </a:lvl3pPr>
            <a:lvl4pPr marL="457200" indent="0">
              <a:buNone/>
              <a:defRPr sz="1100"/>
            </a:lvl4pPr>
            <a:lvl5pPr marL="685800" indent="0">
              <a:buNone/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 dirty="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502445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4400" y="1212850"/>
            <a:ext cx="11574000" cy="1566583"/>
          </a:xfrm>
        </p:spPr>
        <p:txBody>
          <a:bodyPr>
            <a:sp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410369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2800">
                <a:solidFill>
                  <a:srgbClr val="2F2F2F"/>
                </a:solidFill>
              </a:defRPr>
            </a:lvl1pPr>
          </a:lstStyle>
          <a:p>
            <a:pPr lvl="0">
              <a:lnSpc>
                <a:spcPts val="32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2500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52" r:id="rId26"/>
    <p:sldLayoutId id="2147484556" r:id="rId27"/>
    <p:sldLayoutId id="2147484557" r:id="rId28"/>
    <p:sldLayoutId id="2147484559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sharepoint/dev/spfx/set-up-your-development-environment" TargetMode="External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typescriptlang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gulpjs.org/" TargetMode="External"/><Relationship Id="rId5" Type="http://schemas.openxmlformats.org/officeDocument/2006/relationships/hyperlink" Target="http://yeoman.io/" TargetMode="External"/><Relationship Id="rId4" Type="http://schemas.openxmlformats.org/officeDocument/2006/relationships/hyperlink" Target="https://www.npmj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tiff"/><Relationship Id="rId10" Type="http://schemas.openxmlformats.org/officeDocument/2006/relationships/image" Target="../media/image22.tiff"/><Relationship Id="rId4" Type="http://schemas.openxmlformats.org/officeDocument/2006/relationships/image" Target="../media/image16.tiff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.tiff"/><Relationship Id="rId11" Type="http://schemas.openxmlformats.org/officeDocument/2006/relationships/image" Target="../media/image23.png"/><Relationship Id="rId5" Type="http://schemas.openxmlformats.org/officeDocument/2006/relationships/image" Target="../media/image28.tiff"/><Relationship Id="rId10" Type="http://schemas.openxmlformats.org/officeDocument/2006/relationships/image" Target="../media/image17.tiff"/><Relationship Id="rId4" Type="http://schemas.openxmlformats.org/officeDocument/2006/relationships/image" Target="../media/image27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" TargetMode="External"/><Relationship Id="rId2" Type="http://schemas.openxmlformats.org/officeDocument/2006/relationships/hyperlink" Target="https://www.npmjs.com/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eoman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://gulpj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pescriptlang.org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your </a:t>
            </a:r>
            <a:r>
              <a:rPr lang="en-US" dirty="0" err="1"/>
              <a:t>SPFx</a:t>
            </a:r>
            <a:r>
              <a:rPr lang="en-US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Understanding &amp; Installing the necessary tools</a:t>
            </a:r>
          </a:p>
        </p:txBody>
      </p:sp>
    </p:spTree>
    <p:extLst>
      <p:ext uri="{BB962C8B-B14F-4D97-AF65-F5344CB8AC3E}">
        <p14:creationId xmlns:p14="http://schemas.microsoft.com/office/powerpoint/2010/main" val="19991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Local Developer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6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="" xmlns:a16="http://schemas.microsoft.com/office/drawing/2014/main" id="{D2306968-4303-2646-8585-0AC3A60408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 flipH="1">
            <a:off x="1943100" y="0"/>
            <a:ext cx="10493376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83A2655-A41F-244A-9475-FD805B4A5770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=""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Tool Comparison: Server-side vs. client-side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Node.js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NPM, Yeoman, Gulp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19758214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85703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806922"/>
          </a:xfrm>
        </p:spPr>
        <p:txBody>
          <a:bodyPr/>
          <a:lstStyle/>
          <a:p>
            <a:pPr lvl="0"/>
            <a:r>
              <a:rPr lang="en-US" sz="1600" dirty="0"/>
              <a:t>Node.js – </a:t>
            </a:r>
            <a:r>
              <a:rPr lang="en-US" sz="1600" dirty="0">
                <a:hlinkClick r:id="rId3"/>
              </a:rPr>
              <a:t>https://nodejs.org</a:t>
            </a:r>
            <a:endParaRPr lang="en-US" sz="1600" dirty="0"/>
          </a:p>
          <a:p>
            <a:pPr lvl="0"/>
            <a:r>
              <a:rPr lang="en-US" sz="1600" dirty="0"/>
              <a:t>NPM - </a:t>
            </a:r>
            <a:r>
              <a:rPr lang="en-US" sz="1600" dirty="0">
                <a:hlinkClick r:id="rId4"/>
              </a:rPr>
              <a:t>https://www.npmjs.com</a:t>
            </a:r>
            <a:endParaRPr lang="en-US" sz="1600" dirty="0"/>
          </a:p>
          <a:p>
            <a:pPr lvl="0"/>
            <a:r>
              <a:rPr lang="en-US" sz="1600" dirty="0"/>
              <a:t>Yeoman - </a:t>
            </a:r>
            <a:r>
              <a:rPr lang="en-US" sz="1600" dirty="0">
                <a:hlinkClick r:id="rId5"/>
              </a:rPr>
              <a:t>http://yeoman.io</a:t>
            </a:r>
            <a:r>
              <a:rPr lang="en-US" sz="1600" dirty="0"/>
              <a:t> </a:t>
            </a:r>
          </a:p>
          <a:p>
            <a:pPr lvl="0"/>
            <a:r>
              <a:rPr lang="en-US" sz="1600" dirty="0"/>
              <a:t>Gulp - </a:t>
            </a:r>
            <a:r>
              <a:rPr lang="en-US" sz="1600" dirty="0">
                <a:hlinkClick r:id="rId6"/>
              </a:rPr>
              <a:t>http://gulpjs.org</a:t>
            </a:r>
            <a:r>
              <a:rPr lang="en-US" sz="1600" dirty="0"/>
              <a:t>  </a:t>
            </a:r>
          </a:p>
          <a:p>
            <a:pPr lvl="0"/>
            <a:r>
              <a:rPr lang="en-US" sz="1600" dirty="0"/>
              <a:t>TypeScript - </a:t>
            </a:r>
            <a:r>
              <a:rPr lang="en-US" sz="1600" dirty="0">
                <a:hlinkClick r:id="rId7"/>
              </a:rPr>
              <a:t>https://www.typescriptlang.org</a:t>
            </a:r>
            <a:endParaRPr lang="en-US" sz="1600" dirty="0"/>
          </a:p>
          <a:p>
            <a:pPr lvl="0"/>
            <a:r>
              <a:rPr lang="en-US" sz="1600" dirty="0"/>
              <a:t> </a:t>
            </a:r>
          </a:p>
          <a:p>
            <a:pPr lvl="0"/>
            <a:r>
              <a:rPr lang="en-US" sz="1600" dirty="0"/>
              <a:t>Set up your developer environment</a:t>
            </a:r>
          </a:p>
          <a:p>
            <a:r>
              <a:rPr lang="en-US" sz="1600" dirty="0">
                <a:hlinkClick r:id="rId8"/>
              </a:rPr>
              <a:t>https://docs.microsoft.com/sharepoint/dev/spfx/set-up-your-development-environment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5097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a room&#10;&#10;Description generated with very high confidence">
            <a:extLst>
              <a:ext uri="{FF2B5EF4-FFF2-40B4-BE49-F238E27FC236}">
                <a16:creationId xmlns="" xmlns:a16="http://schemas.microsoft.com/office/drawing/2014/main" id="{297CE05B-2BFB-9245-A0F0-B1C807F7EA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852F9E-D476-2648-BBF6-16FE76BAE418}"/>
              </a:ext>
            </a:extLst>
          </p:cNvPr>
          <p:cNvSpPr/>
          <p:nvPr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Configuring your </a:t>
            </a:r>
            <a:r>
              <a:rPr lang="en-US" sz="2800" dirty="0" err="1"/>
              <a:t>SPFx</a:t>
            </a:r>
            <a:r>
              <a:rPr lang="en-US" sz="2800" dirty="0"/>
              <a:t> Development Environment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Tool Comparison: Server-side vs. client-side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Node.js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NPM, Yeoman, Gulp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36062552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3D3738-85A7-7C40-8DA2-A4B0252B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EED46B7-3B43-6F44-B2BF-B488D951C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514451"/>
            <a:ext cx="7604125" cy="923330"/>
          </a:xfrm>
        </p:spPr>
        <p:txBody>
          <a:bodyPr/>
          <a:lstStyle/>
          <a:p>
            <a:r>
              <a:rPr lang="en-US" dirty="0"/>
              <a:t>SharePoint Framework leverages an open source, Node.js based toolchain and embraces all web frameworks + code editors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8FFB67D-BD61-0E43-BD70-43C598304F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808771"/>
            <a:ext cx="3690937" cy="2731517"/>
          </a:xfrm>
        </p:spPr>
        <p:txBody>
          <a:bodyPr/>
          <a:lstStyle/>
          <a:p>
            <a:r>
              <a:rPr lang="en-US" dirty="0"/>
              <a:t> Build Process &amp; Tooling</a:t>
            </a:r>
          </a:p>
          <a:p>
            <a:endParaRPr lang="en-US" dirty="0"/>
          </a:p>
          <a:p>
            <a:pPr lvl="1"/>
            <a:r>
              <a:rPr lang="en-US" dirty="0"/>
              <a:t>Yeoman Templates</a:t>
            </a:r>
          </a:p>
          <a:p>
            <a:pPr lvl="1"/>
            <a:r>
              <a:rPr lang="en-US" dirty="0"/>
              <a:t>Gulp (task runner)</a:t>
            </a:r>
          </a:p>
          <a:p>
            <a:pPr lvl="1"/>
            <a:r>
              <a:rPr lang="en-US" dirty="0"/>
              <a:t>Node.js</a:t>
            </a:r>
          </a:p>
          <a:p>
            <a:pPr lvl="1"/>
            <a:r>
              <a:rPr lang="en-US" dirty="0"/>
              <a:t>NPM (package manager)</a:t>
            </a:r>
          </a:p>
          <a:p>
            <a:pPr lvl="1"/>
            <a:r>
              <a:rPr lang="en-US" dirty="0" err="1"/>
              <a:t>SystemJS</a:t>
            </a:r>
            <a:endParaRPr lang="en-US" dirty="0"/>
          </a:p>
          <a:p>
            <a:pPr lvl="1"/>
            <a:r>
              <a:rPr lang="en-US" dirty="0"/>
              <a:t>Webpack</a:t>
            </a:r>
          </a:p>
          <a:p>
            <a:pPr lvl="1"/>
            <a:r>
              <a:rPr lang="en-US" dirty="0"/>
              <a:t>SASS</a:t>
            </a:r>
          </a:p>
          <a:p>
            <a:pPr lvl="1"/>
            <a:r>
              <a:rPr lang="en-US" dirty="0"/>
              <a:t>TypeScript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E9FD6A8-B2F4-2E44-BD54-2472755508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99597" y="2818351"/>
            <a:ext cx="3669666" cy="2731517"/>
          </a:xfrm>
        </p:spPr>
        <p:txBody>
          <a:bodyPr/>
          <a:lstStyle/>
          <a:p>
            <a:r>
              <a:rPr lang="en-US" dirty="0"/>
              <a:t>Web Frameworks</a:t>
            </a:r>
          </a:p>
          <a:p>
            <a:endParaRPr lang="en-US" dirty="0"/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Knockout</a:t>
            </a:r>
          </a:p>
          <a:p>
            <a:pPr lvl="1"/>
            <a:r>
              <a:rPr lang="en-US" dirty="0"/>
              <a:t>jQuery</a:t>
            </a:r>
          </a:p>
          <a:p>
            <a:pPr lvl="1"/>
            <a:r>
              <a:rPr lang="en-US" dirty="0"/>
              <a:t>… and more… your choice!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E51DB93-3B70-CC4E-AF8E-6ADA870F2A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3577" y="2808771"/>
            <a:ext cx="3694748" cy="2731517"/>
          </a:xfrm>
        </p:spPr>
        <p:txBody>
          <a:bodyPr/>
          <a:lstStyle/>
          <a:p>
            <a:r>
              <a:rPr lang="en-US" dirty="0"/>
              <a:t>Code Editors</a:t>
            </a:r>
          </a:p>
          <a:p>
            <a:endParaRPr lang="en-US" dirty="0"/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Atom</a:t>
            </a:r>
          </a:p>
          <a:p>
            <a:pPr lvl="1"/>
            <a:r>
              <a:rPr lang="en-US" dirty="0"/>
              <a:t>Sublime</a:t>
            </a:r>
          </a:p>
          <a:p>
            <a:pPr lvl="1"/>
            <a:r>
              <a:rPr lang="en-US" dirty="0" err="1"/>
              <a:t>Webstorm</a:t>
            </a:r>
            <a:endParaRPr lang="en-US" dirty="0"/>
          </a:p>
          <a:p>
            <a:pPr lvl="1"/>
            <a:r>
              <a:rPr lang="en-US" dirty="0"/>
              <a:t>… and more… your choice!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02AF50E-2384-8C4B-A5A1-83E293A9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82" y="2818351"/>
            <a:ext cx="1015974" cy="880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2970C8F-B172-4B4B-A9A1-12D0D0133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616" y="3688493"/>
            <a:ext cx="419306" cy="94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19FD20B-C4BB-7B45-A4DF-C7E5E640B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444" y="5389638"/>
            <a:ext cx="1547650" cy="570187"/>
          </a:xfrm>
          <a:prstGeom prst="rect">
            <a:avLst/>
          </a:prstGeom>
        </p:spPr>
      </p:pic>
      <p:pic>
        <p:nvPicPr>
          <p:cNvPr id="10" name="Picture 4" descr="https://upload.wikimedia.org/wikipedia/commons/thumb/d/db/Npm-logo.svg/320px-Npm-logo.svg.png">
            <a:extLst>
              <a:ext uri="{FF2B5EF4-FFF2-40B4-BE49-F238E27FC236}">
                <a16:creationId xmlns="" xmlns:a16="http://schemas.microsoft.com/office/drawing/2014/main" id="{57374B63-39D7-CB40-A5D6-7365C9146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01" y="4741534"/>
            <a:ext cx="1161136" cy="4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red-badger.com/blog/wp-content/uploads/2015/04/react-logo-1000-transparent.png">
            <a:extLst>
              <a:ext uri="{FF2B5EF4-FFF2-40B4-BE49-F238E27FC236}">
                <a16:creationId xmlns="" xmlns:a16="http://schemas.microsoft.com/office/drawing/2014/main" id="{B7D6AB55-A8DB-8C42-9F23-65159DC14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89" y="3442104"/>
            <a:ext cx="821306" cy="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avatars0.githubusercontent.com/u/139426?v=3&amp;s=400">
            <a:extLst>
              <a:ext uri="{FF2B5EF4-FFF2-40B4-BE49-F238E27FC236}">
                <a16:creationId xmlns="" xmlns:a16="http://schemas.microsoft.com/office/drawing/2014/main" id="{DFC10F3A-0F5F-9E40-93A4-D9D9D681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70" y="4407162"/>
            <a:ext cx="668744" cy="6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ttp://js.agency/assets/img/hire-freelance-javascript-developers/knockout-js.png">
            <a:extLst>
              <a:ext uri="{FF2B5EF4-FFF2-40B4-BE49-F238E27FC236}">
                <a16:creationId xmlns="" xmlns:a16="http://schemas.microsoft.com/office/drawing/2014/main" id="{616D25BE-2C11-C94D-B88A-CC1DFDA1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3022" y="5219658"/>
            <a:ext cx="1716241" cy="7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28482ED-BE2A-0D4E-8F67-7B04732EB5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9561" y="4176287"/>
            <a:ext cx="1563067" cy="329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F5633EE-F38E-DA47-A816-8BB4985809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298" y="3487918"/>
            <a:ext cx="1931896" cy="4545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E483E89-C500-A045-8EF3-97D01BC91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2407" y="4772321"/>
            <a:ext cx="753481" cy="7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79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26270" y="1725946"/>
            <a:ext cx="2925293" cy="1079635"/>
            <a:chOff x="655637" y="2265226"/>
            <a:chExt cx="2925293" cy="1079635"/>
          </a:xfrm>
        </p:grpSpPr>
        <p:grpSp>
          <p:nvGrpSpPr>
            <p:cNvPr id="3" name="Group 2"/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1987167"/>
            <a:ext cx="1534966" cy="55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9564454" y="1857964"/>
            <a:ext cx="2366853" cy="815598"/>
            <a:chOff x="9672033" y="3490175"/>
            <a:chExt cx="2366853" cy="815598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60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990" y="4998842"/>
            <a:ext cx="1175725" cy="633083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41" y="5061832"/>
            <a:ext cx="1503380" cy="58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946" y="4678076"/>
            <a:ext cx="498294" cy="11198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4812318"/>
            <a:ext cx="1262944" cy="10941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16927" y="5061832"/>
            <a:ext cx="1648562" cy="6073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22103" y="3822506"/>
            <a:ext cx="11584766" cy="0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4400" y="633600"/>
            <a:ext cx="11574000" cy="387798"/>
          </a:xfrm>
        </p:spPr>
        <p:txBody>
          <a:bodyPr/>
          <a:lstStyle/>
          <a:p>
            <a:r>
              <a:rPr lang="en-US" dirty="0"/>
              <a:t>Server-side tool comparison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65508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67584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0009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41210" y="2924438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026173" y="2910106"/>
            <a:ext cx="0" cy="1708219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 bwMode="auto">
          <a:xfrm>
            <a:off x="5958946" y="1975047"/>
            <a:ext cx="1247245" cy="5814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ysClr val="windowText" lastClr="000000"/>
                </a:solidFill>
              </a:rPr>
              <a:t>MSBuild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38158" y="1744082"/>
            <a:ext cx="1206099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solidFill>
                  <a:schemeClr val="tx2"/>
                </a:solidFill>
              </a:rPr>
              <a:t>C#</a:t>
            </a:r>
            <a:endParaRPr lang="fi-FI" sz="5400" dirty="0">
              <a:solidFill>
                <a:schemeClr val="tx2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8FA694C3-1B6D-E041-B235-C27CF36CE4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376" y="4290768"/>
            <a:ext cx="1887594" cy="4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7C2AC2C1-7743-C44B-A46E-01C1B8679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60920"/>
          </a:xfrm>
        </p:spPr>
        <p:txBody>
          <a:bodyPr/>
          <a:lstStyle/>
          <a:p>
            <a:r>
              <a:rPr lang="en-US" dirty="0"/>
              <a:t>Cross platform JavaScript runtime</a:t>
            </a:r>
          </a:p>
          <a:p>
            <a:pPr lvl="1"/>
            <a:r>
              <a:rPr lang="en-US" dirty="0"/>
              <a:t>Similar to .NET Framework is a runtime for C# based projects</a:t>
            </a:r>
          </a:p>
          <a:p>
            <a:pPr lvl="1"/>
            <a:r>
              <a:rPr lang="en-US" dirty="0"/>
              <a:t>Used to execute JavaScript on the desktop / server / devices</a:t>
            </a:r>
          </a:p>
          <a:p>
            <a:pPr lvl="1"/>
            <a:r>
              <a:rPr lang="en-US" dirty="0"/>
              <a:t>API wrapper to Chromes V8 JavaScript engine</a:t>
            </a:r>
          </a:p>
          <a:p>
            <a:endParaRPr lang="en-US" dirty="0"/>
          </a:p>
          <a:p>
            <a:r>
              <a:rPr lang="en-US" dirty="0" err="1"/>
              <a:t>SPFx’s</a:t>
            </a:r>
            <a:r>
              <a:rPr lang="en-US" dirty="0"/>
              <a:t> open source tooling is built on Node.js</a:t>
            </a:r>
          </a:p>
          <a:p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supports Node.js LTS v8.* and v10.*</a:t>
            </a:r>
          </a:p>
          <a:p>
            <a:pPr lvl="1"/>
            <a:r>
              <a:rPr lang="en-US" dirty="0"/>
              <a:t>LTS: Long term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FB8A5DC-BC39-244C-9FCB-F55947AF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-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C484D50-6B5A-0E40-A16A-DF5E8AA9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73" y="4685904"/>
            <a:ext cx="2310265" cy="1415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C1E6618-CF81-9141-BA69-DB1DCF116137}"/>
              </a:ext>
            </a:extLst>
          </p:cNvPr>
          <p:cNvSpPr/>
          <p:nvPr/>
        </p:nvSpPr>
        <p:spPr>
          <a:xfrm>
            <a:off x="9956578" y="6312894"/>
            <a:ext cx="2100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https://nodejs.org/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62189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6204A8D-57A9-EA4F-A26E-B5BB969BD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18379"/>
          </a:xfrm>
        </p:spPr>
        <p:txBody>
          <a:bodyPr/>
          <a:lstStyle/>
          <a:p>
            <a:r>
              <a:rPr lang="en-US" dirty="0"/>
              <a:t>NPM is a package manager for </a:t>
            </a:r>
            <a:br>
              <a:rPr lang="en-US" dirty="0"/>
            </a:br>
            <a:r>
              <a:rPr lang="en-US" dirty="0"/>
              <a:t>Node.js based projects</a:t>
            </a:r>
          </a:p>
          <a:p>
            <a:pPr lvl="1"/>
            <a:r>
              <a:rPr lang="en-US" dirty="0"/>
              <a:t>Similar to NuGet that is the .NET Framework package manager</a:t>
            </a:r>
          </a:p>
          <a:p>
            <a:endParaRPr lang="en-US" dirty="0"/>
          </a:p>
          <a:p>
            <a:r>
              <a:rPr lang="en-US" dirty="0"/>
              <a:t>Client tool used to acquire packages from the </a:t>
            </a:r>
            <a:br>
              <a:rPr lang="en-US" dirty="0"/>
            </a:br>
            <a:r>
              <a:rPr lang="en-US" dirty="0"/>
              <a:t>NPM registry: </a:t>
            </a:r>
            <a:r>
              <a:rPr lang="en-US" dirty="0">
                <a:hlinkClick r:id="rId2"/>
              </a:rPr>
              <a:t>https://www.npmjs.com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Similar to NuGet that’s the client tool for the NuGet registry: </a:t>
            </a:r>
            <a:r>
              <a:rPr lang="en-US" dirty="0">
                <a:hlinkClick r:id="rId3"/>
              </a:rPr>
              <a:t>https://www.nuget.org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Included with the default Node.js install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– Node Package Manager</a:t>
            </a:r>
            <a:endParaRPr lang="fi-FI" dirty="0"/>
          </a:p>
        </p:txBody>
      </p:sp>
      <p:pic>
        <p:nvPicPr>
          <p:cNvPr id="4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29" y="5447856"/>
            <a:ext cx="2132387" cy="82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612687" y="6333717"/>
            <a:ext cx="2672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2"/>
              </a:rPr>
              <a:t>https://www.npmjs.com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529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62170ACF-777C-B342-A28C-86C86793F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228850"/>
          </a:xfrm>
        </p:spPr>
        <p:txBody>
          <a:bodyPr/>
          <a:lstStyle/>
          <a:p>
            <a:r>
              <a:rPr lang="en-US" dirty="0"/>
              <a:t>Scaffolding engine that executes generators</a:t>
            </a:r>
          </a:p>
          <a:p>
            <a:r>
              <a:rPr lang="en-US" dirty="0"/>
              <a:t>Generators prompt user with questions</a:t>
            </a:r>
          </a:p>
          <a:p>
            <a:r>
              <a:rPr lang="en-US" dirty="0"/>
              <a:t>Generates project scaffolding (folders &amp; files) </a:t>
            </a:r>
            <a:br>
              <a:rPr lang="en-US" dirty="0"/>
            </a:br>
            <a:r>
              <a:rPr lang="en-US" dirty="0"/>
              <a:t>for projects</a:t>
            </a:r>
          </a:p>
          <a:p>
            <a:r>
              <a:rPr lang="en-US" dirty="0"/>
              <a:t>Microsoft provides SharePoint Framework generator</a:t>
            </a:r>
          </a:p>
          <a:p>
            <a:r>
              <a:rPr lang="en-US" dirty="0"/>
              <a:t>Installed on your dev environment with NPM</a:t>
            </a:r>
            <a:endParaRPr lang="fi-FI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Yeoman – Project Scaffolding Generator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56" y="4357492"/>
            <a:ext cx="2362633" cy="2046773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fi-FI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20544" y="6365446"/>
            <a:ext cx="1951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http://yeoman.io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="" xmlns:a16="http://schemas.microsoft.com/office/drawing/2014/main" id="{F34728EF-F7FD-8C47-8FF6-E84F085F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44" y="4902491"/>
            <a:ext cx="8749906" cy="9567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yo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install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-g @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microsoft</a:t>
            </a: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/generator-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sharepoint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5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5381386-5852-4946-B49E-C43E71BE25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67404"/>
          </a:xfrm>
        </p:spPr>
        <p:txBody>
          <a:bodyPr/>
          <a:lstStyle/>
          <a:p>
            <a:r>
              <a:rPr lang="en-US" dirty="0"/>
              <a:t>Gulp is a task runner for projects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that is the .NET Framework task runner</a:t>
            </a:r>
          </a:p>
          <a:p>
            <a:r>
              <a:rPr lang="en-US" dirty="0"/>
              <a:t>Tasks are defined with JavaScript</a:t>
            </a:r>
          </a:p>
          <a:p>
            <a:pPr lvl="1"/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tasks defined in XML</a:t>
            </a:r>
          </a:p>
          <a:p>
            <a:r>
              <a:rPr lang="en-US" dirty="0"/>
              <a:t>Performs common tasks: compile, package, </a:t>
            </a:r>
            <a:br>
              <a:rPr lang="en-US" dirty="0"/>
            </a:br>
            <a:r>
              <a:rPr lang="en-US" dirty="0"/>
              <a:t>start test process, etc.</a:t>
            </a:r>
          </a:p>
          <a:p>
            <a:r>
              <a:rPr lang="en-US" dirty="0"/>
              <a:t>Microsoft has created all required tasks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– Task Runner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910" y="4388450"/>
            <a:ext cx="816224" cy="1834311"/>
          </a:xfrm>
          <a:prstGeom prst="rect">
            <a:avLst/>
          </a:prstGeom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274638" y="2781838"/>
            <a:ext cx="11887200" cy="2523768"/>
          </a:xfrm>
          <a:prstGeom prst="rect">
            <a:avLst/>
          </a:prstGeom>
        </p:spPr>
        <p:txBody>
          <a:bodyPr vert="horz" lIns="91440" tIns="45720" rIns="182880" bIns="45720" rtlCol="0" anchor="t"/>
          <a:lstStyle>
            <a:defPPr>
              <a:defRPr lang="en-US"/>
            </a:defPPr>
            <a:lvl1pPr marL="0" algn="r" defTabSz="932742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000" dirty="0">
              <a:gradFill>
                <a:gsLst>
                  <a:gs pos="92515">
                    <a:srgbClr val="262626"/>
                  </a:gs>
                  <a:gs pos="75000">
                    <a:srgbClr val="262626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29786" y="6216670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4"/>
              </a:rPr>
              <a:t>http://gulpjs.com</a:t>
            </a:r>
            <a:r>
              <a:rPr lang="fi-FI" dirty="0"/>
              <a:t>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="" xmlns:a16="http://schemas.microsoft.com/office/drawing/2014/main" id="{4F45946D-B91D-7E4B-BF61-757FB663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" y="5305605"/>
            <a:ext cx="8749906" cy="587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180000" tIns="108000" rIns="180000" bIns="10800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en-US" sz="2400" dirty="0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npm install -g </a:t>
            </a:r>
            <a:r>
              <a:rPr lang="sv-SE" alt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gulp</a:t>
            </a:r>
            <a:endParaRPr lang="sv-SE" altLang="en-US" sz="2400" dirty="0">
              <a:solidFill>
                <a:schemeClr val="bg1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325847" cy="5090624"/>
          </a:xfrm>
        </p:spPr>
        <p:txBody>
          <a:bodyPr/>
          <a:lstStyle/>
          <a:p>
            <a:r>
              <a:rPr lang="en-US" dirty="0"/>
              <a:t>Typed superset of JavaScript</a:t>
            </a:r>
          </a:p>
          <a:p>
            <a:r>
              <a:rPr lang="en-US" dirty="0"/>
              <a:t>Compiles to plain JavaScript</a:t>
            </a:r>
          </a:p>
          <a:p>
            <a:r>
              <a:rPr lang="en-US" dirty="0"/>
              <a:t>Development language for the base templates in </a:t>
            </a:r>
            <a:br>
              <a:rPr lang="en-US" dirty="0"/>
            </a:br>
            <a:r>
              <a:rPr lang="en-US" dirty="0"/>
              <a:t>SharePoint Framework projects</a:t>
            </a:r>
          </a:p>
          <a:p>
            <a:r>
              <a:rPr lang="en-US" dirty="0"/>
              <a:t>You can also integrate native JavaScript to SharePoint Framework customizations * </a:t>
            </a:r>
          </a:p>
          <a:p>
            <a:pPr lvl="1"/>
            <a:r>
              <a:rPr lang="en-US" dirty="0"/>
              <a:t>No need to rewrite everything</a:t>
            </a:r>
          </a:p>
          <a:p>
            <a:r>
              <a:rPr lang="en-US" dirty="0"/>
              <a:t>Version of TypeScript supported by </a:t>
            </a:r>
            <a:r>
              <a:rPr lang="en-US" dirty="0" err="1"/>
              <a:t>SPFx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included in each </a:t>
            </a:r>
            <a:r>
              <a:rPr lang="en-US" dirty="0" err="1"/>
              <a:t>SPFx</a:t>
            </a:r>
            <a:r>
              <a:rPr lang="en-US" dirty="0"/>
              <a:t> project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TypeScript</a:t>
            </a:r>
            <a:r>
              <a:rPr lang="en-US"/>
              <a:t> – Typed JavaScript</a:t>
            </a:r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759" y="5320957"/>
            <a:ext cx="2280726" cy="840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58406" y="6156253"/>
            <a:ext cx="340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>
                <a:hlinkClick r:id="rId3"/>
              </a:rPr>
              <a:t>https://www.typescriptlang.org</a:t>
            </a:r>
            <a:r>
              <a:rPr lang="fi-F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56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524</Words>
  <Application>Microsoft Office PowerPoint</Application>
  <PresentationFormat>Custom</PresentationFormat>
  <Paragraphs>117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Times New Roman</vt:lpstr>
      <vt:lpstr>Wingdings</vt:lpstr>
      <vt:lpstr>Office 365 PPT Template - 2017</vt:lpstr>
      <vt:lpstr>Configuring your SPFx Development Environment</vt:lpstr>
      <vt:lpstr>Configuring your SPFx Development Environment</vt:lpstr>
      <vt:lpstr>Open source tooling</vt:lpstr>
      <vt:lpstr>Server-side tool comparison</vt:lpstr>
      <vt:lpstr>Node.js - Runtime</vt:lpstr>
      <vt:lpstr>NPM – Node Package Manager</vt:lpstr>
      <vt:lpstr>Yeoman – Project Scaffolding Generator</vt:lpstr>
      <vt:lpstr>Gulp – Task Runner</vt:lpstr>
      <vt:lpstr>TypeScript – Typed JavaScript</vt:lpstr>
      <vt:lpstr>Demo Configuring Your Local Developer Environment</vt:lpstr>
      <vt:lpstr>Summary</vt:lpstr>
      <vt:lpstr>Reading further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2019-12-14T21:06:36Z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vesaj@microsoft.com</vt:lpwstr>
  </property>
  <property fmtid="{D5CDD505-2E9C-101B-9397-08002B2CF9AE}" pid="5" name="MSIP_Label_f42aa342-8706-4288-bd11-ebb85995028c_SetDate">
    <vt:lpwstr>2018-12-20T12:55:35.4497539Z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